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25" r:id="rId1"/>
  </p:sldMasterIdLst>
  <p:sldIdLst>
    <p:sldId id="256" r:id="rId2"/>
    <p:sldId id="261" r:id="rId3"/>
    <p:sldId id="257" r:id="rId4"/>
    <p:sldId id="266" r:id="rId5"/>
    <p:sldId id="267" r:id="rId6"/>
    <p:sldId id="262" r:id="rId7"/>
    <p:sldId id="263" r:id="rId8"/>
    <p:sldId id="271" r:id="rId9"/>
    <p:sldId id="264" r:id="rId10"/>
    <p:sldId id="270" r:id="rId11"/>
    <p:sldId id="273" r:id="rId12"/>
    <p:sldId id="277" r:id="rId13"/>
    <p:sldId id="276" r:id="rId14"/>
    <p:sldId id="268" r:id="rId15"/>
    <p:sldId id="275" r:id="rId16"/>
    <p:sldId id="274" r:id="rId17"/>
    <p:sldId id="279" r:id="rId18"/>
    <p:sldId id="278" r:id="rId19"/>
    <p:sldId id="272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4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1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1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7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7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0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8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76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80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0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35.jpeg"/><Relationship Id="rId7" Type="http://schemas.openxmlformats.org/officeDocument/2006/relationships/image" Target="../media/image114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jpeg"/><Relationship Id="rId4" Type="http://schemas.openxmlformats.org/officeDocument/2006/relationships/image" Target="../media/image111.png"/><Relationship Id="rId9" Type="http://schemas.openxmlformats.org/officeDocument/2006/relationships/image" Target="../media/image1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13" Type="http://schemas.openxmlformats.org/officeDocument/2006/relationships/image" Target="../media/image127.jpeg"/><Relationship Id="rId3" Type="http://schemas.openxmlformats.org/officeDocument/2006/relationships/image" Target="../media/image35.jpeg"/><Relationship Id="rId7" Type="http://schemas.openxmlformats.org/officeDocument/2006/relationships/image" Target="../media/image121.jpeg"/><Relationship Id="rId12" Type="http://schemas.openxmlformats.org/officeDocument/2006/relationships/image" Target="../media/image126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11" Type="http://schemas.openxmlformats.org/officeDocument/2006/relationships/image" Target="../media/image125.jpeg"/><Relationship Id="rId5" Type="http://schemas.openxmlformats.org/officeDocument/2006/relationships/image" Target="../media/image119.jpeg"/><Relationship Id="rId10" Type="http://schemas.openxmlformats.org/officeDocument/2006/relationships/image" Target="../media/image124.jpeg"/><Relationship Id="rId4" Type="http://schemas.openxmlformats.org/officeDocument/2006/relationships/image" Target="../media/image118.png"/><Relationship Id="rId9" Type="http://schemas.openxmlformats.org/officeDocument/2006/relationships/image" Target="../media/image123.jpeg"/><Relationship Id="rId14" Type="http://schemas.openxmlformats.org/officeDocument/2006/relationships/image" Target="../media/image1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92039-91A5-FF99-9DBD-1F62A2451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3038" y="770466"/>
            <a:ext cx="3740270" cy="3436409"/>
          </a:xfrm>
        </p:spPr>
        <p:txBody>
          <a:bodyPr>
            <a:normAutofit fontScale="90000"/>
          </a:bodyPr>
          <a:lstStyle/>
          <a:p>
            <a:pPr marL="0" indent="0" algn="ctr"/>
            <a:br>
              <a:rPr lang="sk-SK" sz="5000" b="1" i="1" dirty="0"/>
            </a:br>
            <a:br>
              <a:rPr lang="sk-SK" sz="5000" b="1" i="1" dirty="0"/>
            </a:br>
            <a:br>
              <a:rPr lang="sk-SK" sz="5000" b="1" i="1" dirty="0"/>
            </a:br>
            <a:r>
              <a:rPr lang="sk-SK" sz="8900" b="1" i="1" dirty="0">
                <a:latin typeface="Mistral" panose="03090702030407020403" pitchFamily="66" charset="0"/>
              </a:rPr>
              <a:t>Mlieko </a:t>
            </a:r>
            <a:br>
              <a:rPr lang="sk-SK" sz="8900" b="1" i="1" dirty="0">
                <a:latin typeface="Mistral" panose="03090702030407020403" pitchFamily="66" charset="0"/>
              </a:rPr>
            </a:br>
            <a:r>
              <a:rPr lang="sk-SK" sz="8900" b="1" i="1" dirty="0">
                <a:latin typeface="Mistral" panose="03090702030407020403" pitchFamily="66" charset="0"/>
              </a:rPr>
              <a:t>a </a:t>
            </a:r>
            <a:br>
              <a:rPr lang="sk-SK" sz="8900" b="1" i="1" dirty="0">
                <a:latin typeface="Mistral" panose="03090702030407020403" pitchFamily="66" charset="0"/>
              </a:rPr>
            </a:br>
            <a:r>
              <a:rPr lang="sk-SK" sz="8900" b="1" i="1" dirty="0">
                <a:latin typeface="Mistral" panose="03090702030407020403" pitchFamily="66" charset="0"/>
              </a:rPr>
              <a:t>my</a:t>
            </a:r>
            <a:endParaRPr lang="sk-SK" sz="8900" b="1" dirty="0">
              <a:latin typeface="Mistral" panose="03090702030407020403" pitchFamily="66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1D0A5E-DB14-5E1B-47EB-AF7FFD817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2874" y="4611328"/>
            <a:ext cx="4739126" cy="1241467"/>
          </a:xfrm>
        </p:spPr>
        <p:txBody>
          <a:bodyPr>
            <a:normAutofit/>
          </a:bodyPr>
          <a:lstStyle/>
          <a:p>
            <a:r>
              <a:rPr lang="sk-SK" sz="2000" b="1" dirty="0"/>
              <a:t>Základná školou s materskou školou vo Važci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A0FB58-E4E4-41E6-9C95-598D4D480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8095" cy="3948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nalýza mliečnych výrobkov: naučte sa v nich orientovať (1. časť) -  ZDRAVIE.sk">
            <a:extLst>
              <a:ext uri="{FF2B5EF4-FFF2-40B4-BE49-F238E27FC236}">
                <a16:creationId xmlns:a16="http://schemas.microsoft.com/office/drawing/2014/main" id="{FC583323-A837-9296-2D26-613EFFBF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045" y="1030494"/>
            <a:ext cx="3483196" cy="19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0BD011A-161C-4802-8576-1CB5DAC4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0" y="1"/>
            <a:ext cx="3088456" cy="2796158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4DD70E-E56F-4585-95A7-34749C3A1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109826"/>
            <a:ext cx="4028103" cy="2753311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66783-14FB-461B-A621-D08F53800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1" y="2989781"/>
            <a:ext cx="3088456" cy="3868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C8DEBEA-A9EA-5A89-C9A2-886B07964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3006" y="4360466"/>
            <a:ext cx="2459976" cy="1144455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990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648929"/>
            <a:ext cx="2988265" cy="52723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3000" dirty="0">
                <a:solidFill>
                  <a:schemeClr val="bg1"/>
                </a:solidFill>
              </a:rPr>
              <a:t>          </a:t>
            </a:r>
            <a:r>
              <a:rPr lang="sk-SK" sz="4000" dirty="0">
                <a:solidFill>
                  <a:schemeClr val="bg1"/>
                </a:solidFill>
                <a:latin typeface="Mistral" panose="03090702030407020403" pitchFamily="66" charset="0"/>
              </a:rPr>
              <a:t>ŠTVRTÁCI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  * pracovali s textom na tému zdravé a nezdravé potraviny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* vytvorili </a:t>
            </a:r>
            <a:r>
              <a:rPr lang="sk-SK" sz="3000" dirty="0" err="1">
                <a:solidFill>
                  <a:schemeClr val="bg1"/>
                </a:solidFill>
              </a:rPr>
              <a:t>poster</a:t>
            </a:r>
            <a:r>
              <a:rPr lang="sk-SK" sz="3000" dirty="0">
                <a:solidFill>
                  <a:schemeClr val="bg1"/>
                </a:solidFill>
              </a:rPr>
              <a:t> – potravinová pyramída</a:t>
            </a:r>
            <a:br>
              <a:rPr lang="sk-SK" sz="3000" dirty="0">
                <a:solidFill>
                  <a:schemeClr val="bg1"/>
                </a:solidFill>
              </a:rPr>
            </a:br>
            <a:endParaRPr lang="en-US" sz="3000" kern="1200" cap="all" spc="39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251A13E-3EA4-D75F-CE71-39D5248AF3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AB9322C7-E723-B91A-332F-6C89988BBE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677" y="3942222"/>
            <a:ext cx="1968019" cy="262446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50A6EB9-84B2-2443-895E-06FA9739FC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502" y="186812"/>
            <a:ext cx="3022915" cy="403122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33C6D79-5766-5B56-EBBA-A765A3DD26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5942">
            <a:off x="5927106" y="2237881"/>
            <a:ext cx="1762399" cy="23502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A340C87-2842-2AB3-882D-927EEAFB8B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4272">
            <a:off x="8942040" y="3125440"/>
            <a:ext cx="2517867" cy="3357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F346132-66FE-1BEE-669E-4759390FB1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677" y="259334"/>
            <a:ext cx="1908468" cy="2545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703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47" y="580103"/>
            <a:ext cx="3221574" cy="441192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sk-SK" sz="4000" kern="1200" cap="all" spc="390" baseline="0" dirty="0" err="1">
                <a:solidFill>
                  <a:srgbClr val="FFFFFF"/>
                </a:solidFill>
                <a:latin typeface="Mistral" panose="03090702030407020403" pitchFamily="66" charset="0"/>
              </a:rPr>
              <a:t>PIATaci</a:t>
            </a: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3000" dirty="0">
                <a:solidFill>
                  <a:schemeClr val="bg1"/>
                </a:solidFill>
              </a:rPr>
              <a:t>* navštívili miestnu </a:t>
            </a:r>
            <a:r>
              <a:rPr lang="sk-SK" sz="3000" dirty="0" err="1">
                <a:solidFill>
                  <a:schemeClr val="bg1"/>
                </a:solidFill>
              </a:rPr>
              <a:t>Ekofarmu</a:t>
            </a:r>
            <a:r>
              <a:rPr lang="sk-SK" sz="3000" dirty="0">
                <a:solidFill>
                  <a:schemeClr val="bg1"/>
                </a:solidFill>
              </a:rPr>
              <a:t> a oboznámili sa s chovom kráv a spracovaním mlieka</a:t>
            </a:r>
            <a:br>
              <a:rPr lang="sk-SK" sz="3000" dirty="0">
                <a:solidFill>
                  <a:schemeClr val="bg1"/>
                </a:solidFill>
              </a:rPr>
            </a:br>
            <a:endParaRPr lang="en-US" sz="3000" kern="1200" cap="all" spc="390" baseline="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251A13E-3EA4-D75F-CE71-39D5248AF3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1ED7294B-5A73-A205-8B2C-52186C281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F39761F-8F3A-A68C-858E-79C020571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3133" y="370480"/>
            <a:ext cx="3340032" cy="25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A5FF9119-0FE6-105E-3489-A1A08916A4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062" y="4782804"/>
            <a:ext cx="2300044" cy="172545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480A5331-9BBB-BA87-C7DA-FCD215CDB5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531" y="370480"/>
            <a:ext cx="1879553" cy="2505459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12B375DA-B19B-7174-A0C6-EA34A41D6F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029" y="370481"/>
            <a:ext cx="1879553" cy="2505459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54C410E9-4C94-C655-7F41-7E2A3C0E99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524" y="3038921"/>
            <a:ext cx="2743185" cy="1462264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1765D6CB-7168-0225-7908-408A103D955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836" y="3500285"/>
            <a:ext cx="2251563" cy="3001350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1BE46F59-9B24-FC48-2523-6E92333C73B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272" y="5749108"/>
            <a:ext cx="1988881" cy="530368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6ACEEAEC-C19C-7DF6-7612-CFAD5DEC485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9237">
            <a:off x="6357183" y="2885010"/>
            <a:ext cx="2484914" cy="1864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383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47789586-9160-5867-EE0B-8A2C080923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417" y="1406013"/>
            <a:ext cx="1190777" cy="1587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88218"/>
            <a:ext cx="2988265" cy="49920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Šiestaci</a:t>
            </a: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sk-SK" sz="4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33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</a:t>
            </a:r>
            <a:r>
              <a:rPr lang="sk-SK" sz="3000" dirty="0">
                <a:solidFill>
                  <a:schemeClr val="bg1"/>
                </a:solidFill>
              </a:rPr>
              <a:t>pochutnali si na  mliečnej desiate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4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</a:t>
            </a:r>
            <a:r>
              <a:rPr lang="sk-SK" sz="3000" dirty="0">
                <a:solidFill>
                  <a:schemeClr val="bg1"/>
                </a:solidFill>
              </a:rPr>
              <a:t>lúštili tajničku a hlavolamy na „mliečne“ témy</a:t>
            </a:r>
            <a:endParaRPr lang="en-US" sz="3000" kern="1200" cap="all" spc="39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251A13E-3EA4-D75F-CE71-39D5248AF3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F078053-DBAB-E5C1-1E59-C86E7CAB1F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793" y="668592"/>
            <a:ext cx="3886071" cy="291526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32C9C7E-D787-265B-AAF4-8417A2C12A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580" y="3716593"/>
            <a:ext cx="1928822" cy="257113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1F10236-23D3-586B-D20F-9B56092C99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44" y="668592"/>
            <a:ext cx="1684182" cy="1263445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0531C485-ED1B-AA0C-35C8-C56E3B549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6422">
            <a:off x="7141328" y="3106995"/>
            <a:ext cx="4109171" cy="3082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514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747252"/>
            <a:ext cx="2988265" cy="35494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sk-SK" sz="4000" kern="1200" cap="all" spc="390" baseline="0" dirty="0" err="1">
                <a:solidFill>
                  <a:srgbClr val="FFFFFF"/>
                </a:solidFill>
                <a:latin typeface="Mistral" panose="03090702030407020403" pitchFamily="66" charset="0"/>
              </a:rPr>
              <a:t>SIedmaci</a:t>
            </a:r>
            <a:br>
              <a:rPr lang="sk-SK" sz="6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sk-SK" sz="6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</a:t>
            </a:r>
            <a:r>
              <a:rPr lang="sk-SK" sz="3000" dirty="0">
                <a:solidFill>
                  <a:schemeClr val="bg1"/>
                </a:solidFill>
              </a:rPr>
              <a:t>piekli smotanové  </a:t>
            </a:r>
            <a:r>
              <a:rPr lang="sk-SK" sz="3000" dirty="0" err="1">
                <a:solidFill>
                  <a:schemeClr val="bg1"/>
                </a:solidFill>
              </a:rPr>
              <a:t>wafle</a:t>
            </a:r>
            <a:r>
              <a:rPr lang="sk-SK" sz="3000" dirty="0">
                <a:solidFill>
                  <a:schemeClr val="bg1"/>
                </a:solidFill>
              </a:rPr>
              <a:t> 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* pripravili vajíčkovú nátierku</a:t>
            </a:r>
            <a:endParaRPr lang="en-US" sz="3000" kern="1200" cap="all" spc="39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251A13E-3EA4-D75F-CE71-39D5248AF3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D45DBA35-B631-6873-95E5-C91DFF675D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814" y="4526507"/>
            <a:ext cx="2276077" cy="170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B5941013-248E-A384-FC99-600DF103AC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769" y="459122"/>
            <a:ext cx="4735007" cy="3552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E3A0A21-2021-29AA-2982-64B9C7B743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921" y="2854935"/>
            <a:ext cx="2711798" cy="3614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ABA26D0-EDF9-6E5C-7C0B-CBE17A6D23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2927">
            <a:off x="4437921" y="292942"/>
            <a:ext cx="2711798" cy="203434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5042D5D-0F30-3643-710B-51E659C660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8587">
            <a:off x="9625677" y="4468503"/>
            <a:ext cx="1625023" cy="216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04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DFA75A9F-0ABA-8CD6-B18F-5177609661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13" y="3978751"/>
            <a:ext cx="2101890" cy="2802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47" y="263969"/>
            <a:ext cx="3221574" cy="565740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sk-SK" sz="4400" kern="1200" cap="all" spc="390" baseline="0" dirty="0" err="1">
                <a:solidFill>
                  <a:srgbClr val="FFFFFF"/>
                </a:solidFill>
                <a:latin typeface="Mistral" panose="03090702030407020403" pitchFamily="66" charset="0"/>
              </a:rPr>
              <a:t>ÔsMaci</a:t>
            </a: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3000" dirty="0">
                <a:solidFill>
                  <a:schemeClr val="bg1"/>
                </a:solidFill>
              </a:rPr>
              <a:t>* pripravili pohostenie – chlebíčky so syrovo-cesnakovou a vajíčkovou nátierkou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* spoznali proces spracovania mlieka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* miešali mliečny kokteil</a:t>
            </a:r>
            <a:br>
              <a:rPr lang="sk-SK" sz="3000" dirty="0">
                <a:solidFill>
                  <a:schemeClr val="bg1"/>
                </a:solidFill>
              </a:rPr>
            </a:br>
            <a:endParaRPr lang="en-US" sz="3000" kern="1200" cap="all" spc="390" baseline="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F94C3F0A-8203-552B-C13F-25F53A8FE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91644" y="3913993"/>
            <a:ext cx="2297029" cy="306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251A13E-3EA4-D75F-CE71-39D5248AF3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4075592-338E-FE33-E45E-EAD326A395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36" y="1345504"/>
            <a:ext cx="3656927" cy="3206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25FE147-C2DD-E232-58A8-B592D42409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9752" y="353394"/>
            <a:ext cx="2849651" cy="380016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E056536-4A21-294C-35CF-07F564B76E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312" y="53464"/>
            <a:ext cx="1543554" cy="20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62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766915"/>
            <a:ext cx="2988265" cy="42251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 Deviataci</a:t>
            </a: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3000" dirty="0">
                <a:solidFill>
                  <a:schemeClr val="bg1"/>
                </a:solidFill>
              </a:rPr>
              <a:t>* pripravili </a:t>
            </a:r>
            <a:r>
              <a:rPr lang="sk-SK" sz="3000" dirty="0" err="1">
                <a:solidFill>
                  <a:schemeClr val="bg1"/>
                </a:solidFill>
              </a:rPr>
              <a:t>jednohubky</a:t>
            </a:r>
            <a:r>
              <a:rPr lang="sk-SK" sz="3000" dirty="0">
                <a:solidFill>
                  <a:schemeClr val="bg1"/>
                </a:solidFill>
              </a:rPr>
              <a:t> s  cesnakovou nátierkou</a:t>
            </a: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doplnené krásne naaranžovaným ovocím</a:t>
            </a:r>
            <a:br>
              <a:rPr lang="sk-SK" sz="3000" dirty="0">
                <a:solidFill>
                  <a:schemeClr val="bg1"/>
                </a:solidFill>
              </a:rPr>
            </a:br>
            <a:endParaRPr lang="en-US" sz="3000" kern="1200" cap="all" spc="39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251A13E-3EA4-D75F-CE71-39D5248AF3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E0BA994-7B63-E6C0-78AA-34AE303A7F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2239">
            <a:off x="9562089" y="683854"/>
            <a:ext cx="1949967" cy="259932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DAA0DE6-CA5F-B72F-9008-B3565D45D7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610" y="388218"/>
            <a:ext cx="4986771" cy="3740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75D5508-C2E4-DDB8-D410-FD2422D83B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363" y="4295658"/>
            <a:ext cx="2898124" cy="21741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FEB80444-F77A-6AF6-0E09-581C39794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922" y="3706631"/>
            <a:ext cx="3853686" cy="2890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773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47" y="0"/>
            <a:ext cx="3221574" cy="59213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Špeciálne</a:t>
            </a:r>
            <a:b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</a:br>
            <a: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    triedy</a:t>
            </a: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3000" dirty="0">
                <a:solidFill>
                  <a:schemeClr val="bg1"/>
                </a:solidFill>
              </a:rPr>
              <a:t>* uvarili si puding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* zhotovili čelenky z papiera</a:t>
            </a:r>
            <a:br>
              <a:rPr lang="sk-SK" sz="3000" dirty="0">
                <a:solidFill>
                  <a:schemeClr val="bg1"/>
                </a:solidFill>
              </a:rPr>
            </a:br>
            <a:endParaRPr lang="en-US" sz="3000" kern="1200" cap="all" spc="390" baseline="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251A13E-3EA4-D75F-CE71-39D5248AF3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1ED7294B-5A73-A205-8B2C-52186C281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ADC39BA-699E-09AA-D269-5135C5AC25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26368">
            <a:off x="4341619" y="299883"/>
            <a:ext cx="457497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2D782AA-889C-1145-8288-91B8EC0712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6797" y="2804650"/>
            <a:ext cx="4574979" cy="3540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299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47" y="263969"/>
            <a:ext cx="3221574" cy="56574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Špeciálne</a:t>
            </a:r>
            <a:b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</a:br>
            <a: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    triedy</a:t>
            </a: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3000" dirty="0">
                <a:solidFill>
                  <a:schemeClr val="bg1"/>
                </a:solidFill>
              </a:rPr>
              <a:t>* skladali kravičku-  skladačku i krabičku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* zahrali sa „mliečne pexeso“</a:t>
            </a:r>
            <a:br>
              <a:rPr lang="sk-SK" sz="3000" dirty="0">
                <a:solidFill>
                  <a:schemeClr val="bg1"/>
                </a:solidFill>
              </a:rPr>
            </a:br>
            <a:endParaRPr lang="en-US" sz="3000" kern="1200" cap="all" spc="390" baseline="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251A13E-3EA4-D75F-CE71-39D5248AF3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1ED7294B-5A73-A205-8B2C-52186C281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771B4184-F0AA-9873-24AE-CE77691B7C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1148D9A-199D-05B3-13E6-D8F38AC446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24" y="258018"/>
            <a:ext cx="2010882" cy="268162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AC785DD-CCD0-D13F-BFA0-560D3EF498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929" y="214733"/>
            <a:ext cx="2446307" cy="326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884674F-7286-F939-EFD5-3D14735AE5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24" y="3076179"/>
            <a:ext cx="4350443" cy="326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9B432826-EA47-FE5A-018B-F2F70416F3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651" y="258017"/>
            <a:ext cx="2010883" cy="268162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B17CA7A-E290-6A1B-4659-62C8E69A1C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077" y="4917707"/>
            <a:ext cx="2153100" cy="17255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17DE097-DF22-DD24-366F-E6066792E6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3716">
            <a:off x="4445767" y="3654684"/>
            <a:ext cx="1293955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67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47" y="263969"/>
            <a:ext cx="3221574" cy="565740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sk-SK" sz="44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Špeciálne</a:t>
            </a:r>
            <a:br>
              <a:rPr lang="sk-SK" sz="44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</a:br>
            <a:r>
              <a:rPr lang="sk-SK" sz="44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      triedy</a:t>
            </a: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3000" dirty="0">
                <a:solidFill>
                  <a:schemeClr val="bg1"/>
                </a:solidFill>
              </a:rPr>
              <a:t>* pochutnali si na mliečnej desiate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* pripravili tvarohovo-smotanový vanilkový krém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 * naučili sa robiť syrovú  a bryndzovú nátierku</a:t>
            </a:r>
            <a:br>
              <a:rPr lang="sk-SK" sz="3000" dirty="0">
                <a:solidFill>
                  <a:schemeClr val="bg1"/>
                </a:solidFill>
              </a:rPr>
            </a:br>
            <a:endParaRPr lang="en-US" sz="3000" kern="1200" cap="all" spc="390" baseline="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251A13E-3EA4-D75F-CE71-39D5248AF3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AutoShape 2">
            <a:extLst>
              <a:ext uri="{FF2B5EF4-FFF2-40B4-BE49-F238E27FC236}">
                <a16:creationId xmlns:a16="http://schemas.microsoft.com/office/drawing/2014/main" id="{1ED7294B-5A73-A205-8B2C-52186C281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771B4184-F0AA-9873-24AE-CE77691B7C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A68E3A82-1759-CC49-FC0F-FEAE04ABC8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52421">
            <a:off x="4579268" y="263969"/>
            <a:ext cx="2049684" cy="2733368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DBBAAA9B-1662-2521-73F6-8E340D5187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119" y="313630"/>
            <a:ext cx="2450419" cy="3267770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266EA13-ED69-07CB-CF1D-7C9010B367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864" y="2173386"/>
            <a:ext cx="3041068" cy="2280421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10DCA6EC-E169-B7DE-13C5-74A5842399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703" y="422853"/>
            <a:ext cx="1543664" cy="16413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99226480-4100-D96F-EC03-9E8FD975A8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397" y="4770067"/>
            <a:ext cx="3240982" cy="1823964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51278B8B-5F05-4E53-D29E-7FF99E8EDE4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3604" y="3313597"/>
            <a:ext cx="1665736" cy="126823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2C340C03-DEED-1B7C-47B9-1B8BCB131F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920" y="4093219"/>
            <a:ext cx="3631367" cy="2574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3577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30" y="195612"/>
            <a:ext cx="3434059" cy="57256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Krúžok</a:t>
            </a:r>
            <a:b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</a:br>
            <a: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     „</a:t>
            </a:r>
            <a:r>
              <a:rPr lang="sk-SK" sz="4000" kern="1200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MALÁ</a:t>
            </a:r>
            <a:br>
              <a:rPr lang="sk-SK" sz="4000" kern="1200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</a:br>
            <a:r>
              <a:rPr lang="sk-SK" sz="4000" kern="1200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  KUCHÁRKA“</a:t>
            </a:r>
            <a:b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</a:br>
            <a:b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</a:br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 </a:t>
            </a:r>
            <a:r>
              <a:rPr lang="sk-SK" sz="3000" kern="1200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pudingová </a:t>
            </a:r>
            <a:br>
              <a:rPr lang="sk-SK" sz="3000" kern="1200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3000" kern="1200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party </a:t>
            </a:r>
            <a:r>
              <a:rPr lang="sk-SK" sz="3000" kern="1200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3000" kern="1200" cap="all" spc="39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F67677B3-0A62-7314-795D-2144D24E9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400" y="2658184"/>
            <a:ext cx="1869281" cy="2492375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251A13E-3EA4-D75F-CE71-39D5248AF3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2623104-36F7-4DFF-9FCB-628024CD0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713" y="195612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F5B7D32-2B4F-B8E7-3132-0311A5308A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937" y="248265"/>
            <a:ext cx="2385551" cy="3180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7B146AA-8159-77EC-D293-CE796218A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623" y="190500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6EA0A86C-9245-06A3-7696-754B73495B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36350">
            <a:off x="5589747" y="4698179"/>
            <a:ext cx="1936955" cy="19642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DDA93C5-A756-E134-602B-2DE071A7D59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922" y="3562758"/>
            <a:ext cx="1768899" cy="235853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D5EAF45F-D737-B690-FB65-C7A815335D7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4333" y="4465304"/>
            <a:ext cx="1096400" cy="200447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2225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936711"/>
            <a:ext cx="3981581" cy="49845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 </a:t>
            </a:r>
            <a:r>
              <a:rPr lang="en-US" sz="3000" kern="1200" cap="all" spc="39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hlavnej</a:t>
            </a:r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cap="all" spc="39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úloh</a:t>
            </a:r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e:</a:t>
            </a: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3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cap="all" spc="390" baseline="0" dirty="0" err="1">
                <a:solidFill>
                  <a:srgbClr val="FFFFFF"/>
                </a:solidFill>
                <a:latin typeface="Mistral" panose="03090702030407020403" pitchFamily="66" charset="0"/>
              </a:rPr>
              <a:t>mlieko</a:t>
            </a:r>
            <a:r>
              <a:rPr lang="en-US" sz="34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 </a:t>
            </a:r>
            <a:br>
              <a:rPr lang="sk-SK" sz="34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</a:br>
            <a:r>
              <a:rPr lang="sk-SK" sz="34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  </a:t>
            </a:r>
            <a:r>
              <a:rPr lang="sk-SK" sz="22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(</a:t>
            </a:r>
            <a:r>
              <a:rPr lang="en-US" sz="2200" kern="1200" cap="all" spc="390" baseline="0" dirty="0">
                <a:solidFill>
                  <a:srgbClr val="FFFFFF"/>
                </a:solidFill>
              </a:rPr>
              <a:t>a </a:t>
            </a:r>
            <a:r>
              <a:rPr lang="en-US" sz="2200" kern="1200" cap="all" spc="390" baseline="0" dirty="0" err="1">
                <a:solidFill>
                  <a:srgbClr val="FFFFFF"/>
                </a:solidFill>
              </a:rPr>
              <a:t>výrobky</a:t>
            </a:r>
            <a:r>
              <a:rPr lang="en-US" sz="2200" kern="1200" cap="all" spc="390" baseline="0" dirty="0">
                <a:solidFill>
                  <a:srgbClr val="FFFFFF"/>
                </a:solidFill>
              </a:rPr>
              <a:t> z </a:t>
            </a:r>
            <a:r>
              <a:rPr lang="en-US" sz="2200" kern="1200" cap="all" spc="390" baseline="0" dirty="0" err="1">
                <a:solidFill>
                  <a:srgbClr val="FFFFFF"/>
                </a:solidFill>
              </a:rPr>
              <a:t>neho</a:t>
            </a:r>
            <a:r>
              <a:rPr lang="sk-SK" sz="2200" kern="1200" cap="all" spc="390" baseline="0" dirty="0">
                <a:solidFill>
                  <a:srgbClr val="FFFFFF"/>
                </a:solidFill>
              </a:rPr>
              <a:t>)</a:t>
            </a:r>
            <a:br>
              <a:rPr lang="sk-SK" sz="2200" kern="1200" cap="all" spc="390" baseline="0" dirty="0">
                <a:solidFill>
                  <a:srgbClr val="FFFFFF"/>
                </a:solidFill>
              </a:rPr>
            </a:br>
            <a:br>
              <a:rPr lang="sk-SK" sz="2200" kern="1200" cap="all" spc="390" baseline="0" dirty="0">
                <a:solidFill>
                  <a:srgbClr val="FFFFFF"/>
                </a:solidFill>
              </a:rPr>
            </a:br>
            <a:r>
              <a:rPr lang="sk-SK" sz="2200" kern="1200" cap="all" spc="390" baseline="0" dirty="0">
                <a:solidFill>
                  <a:srgbClr val="FFFFFF"/>
                </a:solidFill>
              </a:rPr>
              <a:t>               </a:t>
            </a:r>
            <a:r>
              <a:rPr lang="sk-SK" sz="40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000" kern="1200" cap="all" spc="390" baseline="0" dirty="0">
              <a:solidFill>
                <a:srgbClr val="FFFFFF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A1716E7-CE4D-ED31-0FA0-B22521B12A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409" y="1641071"/>
            <a:ext cx="1353587" cy="180434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4E28998-FDC5-B4AE-E11C-88A9FB43A8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518" y="4692056"/>
            <a:ext cx="1244067" cy="1659033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8ABE4FF-7ADB-8C03-1C85-E19AD9AB88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265" y="462114"/>
            <a:ext cx="1107410" cy="1479755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2CC9BC74-BED6-3B80-8101-1CE4ED77C0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056" y="5110520"/>
            <a:ext cx="1604935" cy="1203500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F3BAA377-38DC-6C2E-E30A-7634628104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529" y="411913"/>
            <a:ext cx="2152075" cy="1615580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2D7AA3CC-5657-463F-4D83-CD08A99DAE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9529" y="3604109"/>
            <a:ext cx="2223804" cy="2703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9BD85648-9592-3A6F-9B26-A33D7A2BCF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713" y="358620"/>
            <a:ext cx="1353587" cy="1015438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73A09708-16DB-5E5B-5EC6-EE3B6081810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862" y="374815"/>
            <a:ext cx="1300031" cy="975261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A3467940-1062-D116-A555-D8479229ACE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580" y="1469251"/>
            <a:ext cx="1099549" cy="1469251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0732A26A-5EFF-ED7E-23A8-6BDAA3FF009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653" y="4835978"/>
            <a:ext cx="1101169" cy="1471415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4A0310AA-BC3E-983D-B336-3DCCBFD766C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431" y="2144739"/>
            <a:ext cx="1004410" cy="1342123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77A31E67-EBE9-20FF-9672-C97C16C920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652" y="3537373"/>
            <a:ext cx="1667509" cy="1250423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210B5785-840F-5A5B-3AD4-3C10BA7CF19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299" y="2145213"/>
            <a:ext cx="1002668" cy="1337114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54B0FC58-2AE1-DF94-BEDE-94F69FEB333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317" y="3066278"/>
            <a:ext cx="1103377" cy="1471415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5C45B124-D533-0068-12B0-243F321540A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306" y="2297957"/>
            <a:ext cx="586018" cy="781488"/>
          </a:xfrm>
          <a:prstGeom prst="rect">
            <a:avLst/>
          </a:prstGeom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id="{A0AC9D2F-C613-9D35-AE7A-D04FEAC4237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389" y="358620"/>
            <a:ext cx="822562" cy="109693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052F3FB-BD4A-19A2-F31A-00801F3C7C3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576" y="3143475"/>
            <a:ext cx="1161436" cy="154858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E1A502F4-A0CA-E713-49ED-B2D6B15A410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603" y="5250787"/>
            <a:ext cx="816438" cy="1093139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6A16043-F9BE-1350-3CC0-52E39C8589E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097" y="1481323"/>
            <a:ext cx="541915" cy="72255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4AF38E3A-48E6-1C17-947F-C1E09F0F8A9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562" y="1496579"/>
            <a:ext cx="1002669" cy="133711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58D06201-2EC0-E230-0E84-52D47C9D15D6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794" y="2049374"/>
            <a:ext cx="958831" cy="1278655"/>
          </a:xfrm>
          <a:prstGeom prst="rect">
            <a:avLst/>
          </a:prstGeom>
        </p:spPr>
      </p:pic>
      <p:pic>
        <p:nvPicPr>
          <p:cNvPr id="3" name="Zástupný objekt pre obsah 2">
            <a:extLst>
              <a:ext uri="{FF2B5EF4-FFF2-40B4-BE49-F238E27FC236}">
                <a16:creationId xmlns:a16="http://schemas.microsoft.com/office/drawing/2014/main" id="{71271772-9858-57DC-2FF1-6B12806A6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608" y="2951422"/>
            <a:ext cx="940034" cy="125042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9194B0B4-F42F-9004-9314-F7DA3BE9DA18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747" y="4529663"/>
            <a:ext cx="590804" cy="78773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67E304E-52B6-F0E9-CC92-C0439D4293B2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228" y="4288494"/>
            <a:ext cx="762894" cy="5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58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>
            <a:extLst>
              <a:ext uri="{FF2B5EF4-FFF2-40B4-BE49-F238E27FC236}">
                <a16:creationId xmlns:a16="http://schemas.microsoft.com/office/drawing/2014/main" id="{3C52DA74-1691-B47B-7E48-F66B2EA483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726" y="166624"/>
            <a:ext cx="2611088" cy="195798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03" y="-412954"/>
            <a:ext cx="3263882" cy="65408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4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Mliečny</a:t>
            </a:r>
            <a:b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</a:br>
            <a:r>
              <a:rPr lang="sk-SK" sz="40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     kvíz</a:t>
            </a:r>
            <a:br>
              <a:rPr lang="sk-SK" sz="4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sk-SK" sz="4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2500" spc="390" dirty="0">
                <a:solidFill>
                  <a:srgbClr val="FFFFFF"/>
                </a:solidFill>
              </a:rPr>
              <a:t>* zástupcovia jednotlivých tried I. stupňa odpovedali na kvízové otázky na tému mlieko a mliečne výrobky  - spojené s ochutnávkou mliečnych výrobkov</a:t>
            </a:r>
            <a:endParaRPr lang="en-US" sz="2500" kern="1200" cap="all" spc="39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251A13E-3EA4-D75F-CE71-39D5248AF3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100" y="558312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F230F8C6-DF1B-4EE7-F01C-CAC743805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317" y="2762673"/>
            <a:ext cx="304800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B8B3FBB-1D70-120C-6579-EC52D56C16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58"/>
          <a:stretch/>
        </p:blipFill>
        <p:spPr>
          <a:xfrm>
            <a:off x="9861056" y="93889"/>
            <a:ext cx="1952841" cy="23818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2E46374-7337-2E97-9B76-BB6E2F29A7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651" y="2694435"/>
            <a:ext cx="1707071" cy="227647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A5D73E6-040F-0422-902F-4A8E172E94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5786" y="4479788"/>
            <a:ext cx="1502445" cy="2003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D83A366-E6E8-1204-252D-58DB80122A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315" y="2359163"/>
            <a:ext cx="2481428" cy="1860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F17216E5-685B-4042-AAB7-5CCAD49D6FF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759" y="4439263"/>
            <a:ext cx="1594404" cy="2126227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66A9407C-12F7-9028-57A5-72A56C403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754" y="5105714"/>
            <a:ext cx="1878872" cy="1408919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803F206C-9901-D8CD-23BA-AA504996480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6720" y="4731820"/>
            <a:ext cx="1212276" cy="1543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67E3BDFC-2344-158E-AC01-7DB7CB1A67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2803" y="175543"/>
            <a:ext cx="1348098" cy="1770720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54417478-CB21-3D90-AF14-8EDBD411A29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026" y="1415845"/>
            <a:ext cx="1502444" cy="112664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7DCCF11-D808-5E8E-370B-E114277C32E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531" y="999670"/>
            <a:ext cx="1157556" cy="15436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777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4" y="422787"/>
            <a:ext cx="3695286" cy="54985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kern="1200" cap="all" spc="39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</a:t>
            </a:r>
            <a:r>
              <a:rPr lang="en-US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cap="all" spc="39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príležitosti</a:t>
            </a:r>
            <a:r>
              <a:rPr lang="en-US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cap="all" spc="39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Dňa</a:t>
            </a:r>
            <a:r>
              <a:rPr lang="en-US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cap="all" spc="39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mlieka</a:t>
            </a:r>
            <a:r>
              <a:rPr lang="en-US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cap="all" spc="39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sme</a:t>
            </a:r>
            <a:r>
              <a:rPr lang="sk-SK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na našej škole </a:t>
            </a:r>
            <a:r>
              <a:rPr lang="en-US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cap="all" spc="39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zorganizovali</a:t>
            </a:r>
            <a:r>
              <a:rPr lang="en-US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cap="all" spc="39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tieto</a:t>
            </a:r>
            <a:r>
              <a:rPr lang="en-US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cap="all" spc="39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mliečne</a:t>
            </a:r>
            <a:r>
              <a:rPr lang="en-US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cap="all" spc="39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aktivity</a:t>
            </a:r>
            <a:r>
              <a:rPr lang="en-US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00EF711-3817-1CB9-0EA9-B581BA37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216310"/>
            <a:ext cx="6815992" cy="570497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700" dirty="0"/>
              <a:t> nátierky z bryndze a syra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700" dirty="0"/>
              <a:t> mliečna desiata a ochutnávka mliečnych výrobkov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700" dirty="0"/>
              <a:t> súťaž v pití mlieka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700" dirty="0"/>
              <a:t> mliečne </a:t>
            </a:r>
            <a:r>
              <a:rPr lang="sk-SK" sz="2700" dirty="0" err="1"/>
              <a:t>koktejly</a:t>
            </a:r>
            <a:r>
              <a:rPr lang="sk-SK" sz="2700" dirty="0"/>
              <a:t> (čokoládový, banánový,...)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700" dirty="0"/>
              <a:t> pudingová party na krúžku „Malá kuchárka“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700" dirty="0"/>
              <a:t> </a:t>
            </a:r>
            <a:r>
              <a:rPr lang="sk-SK" sz="2700" dirty="0" err="1"/>
              <a:t>wafle</a:t>
            </a:r>
            <a:r>
              <a:rPr lang="sk-SK" sz="27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700" dirty="0"/>
              <a:t> dojenie „Kravičky – Rukavičky“ </a:t>
            </a:r>
            <a:r>
              <a:rPr lang="sk-SK" sz="2700" dirty="0">
                <a:sym typeface="Wingdings" panose="05000000000000000000" pitchFamily="2" charset="2"/>
              </a:rPr>
              <a:t></a:t>
            </a:r>
            <a:endParaRPr lang="sk-SK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sk-SK" sz="2700" dirty="0"/>
              <a:t> informačný panel ku „Dňu mlieka“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700" dirty="0"/>
              <a:t> plagáty o kravičkách, mlieku a zdravej výžive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700" dirty="0"/>
              <a:t> Mliečny kvíz pre žiakov I. stupňa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700" dirty="0"/>
              <a:t> mliečne skladačky, tajničky a hlavolamy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700" dirty="0"/>
              <a:t> mliečne pexeso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700" dirty="0"/>
              <a:t> exkurzia v miestnej </a:t>
            </a:r>
            <a:r>
              <a:rPr lang="sk-SK" sz="2700" dirty="0" err="1"/>
              <a:t>Ekofarme</a:t>
            </a:r>
            <a:r>
              <a:rPr lang="sk-SK" sz="27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167D9EC-D06E-44F2-23E6-7A6B14697E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045" y="5325353"/>
            <a:ext cx="1429636" cy="11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5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36711"/>
            <a:ext cx="2988265" cy="498457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sk-SK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sk-SK" sz="4400" kern="1200" cap="all" spc="390" baseline="0" dirty="0" err="1">
                <a:solidFill>
                  <a:srgbClr val="FFFFFF"/>
                </a:solidFill>
                <a:latin typeface="Mistral" panose="03090702030407020403" pitchFamily="66" charset="0"/>
              </a:rPr>
              <a:t>prvÁci</a:t>
            </a:r>
            <a:br>
              <a:rPr lang="sk-SK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33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</a:t>
            </a:r>
            <a:br>
              <a:rPr lang="sk-SK" sz="3300" cap="all" spc="390" dirty="0">
                <a:solidFill>
                  <a:schemeClr val="bg1"/>
                </a:solidFill>
              </a:rPr>
            </a:br>
            <a:r>
              <a:rPr lang="sk-SK" sz="3300" cap="all" spc="390" dirty="0">
                <a:solidFill>
                  <a:schemeClr val="bg1"/>
                </a:solidFill>
              </a:rPr>
              <a:t>*</a:t>
            </a:r>
            <a:r>
              <a:rPr lang="sk-SK" sz="3300" dirty="0">
                <a:solidFill>
                  <a:schemeClr val="bg1"/>
                </a:solidFill>
              </a:rPr>
              <a:t>na desiatu si priniesli mliečne výrobky a aj si na nich pochutili</a:t>
            </a:r>
            <a:br>
              <a:rPr lang="sk-SK" sz="3300" dirty="0">
                <a:solidFill>
                  <a:schemeClr val="bg1"/>
                </a:solidFill>
              </a:rPr>
            </a:br>
            <a:r>
              <a:rPr lang="sk-SK" sz="3300" dirty="0">
                <a:solidFill>
                  <a:schemeClr val="bg1"/>
                </a:solidFill>
              </a:rPr>
              <a:t>             </a:t>
            </a:r>
            <a:br>
              <a:rPr lang="sk-SK" sz="3300" dirty="0">
                <a:solidFill>
                  <a:schemeClr val="bg1"/>
                </a:solidFill>
              </a:rPr>
            </a:br>
            <a:r>
              <a:rPr lang="sk-SK" sz="3300" dirty="0">
                <a:solidFill>
                  <a:schemeClr val="bg1"/>
                </a:solidFill>
              </a:rPr>
              <a:t>* hádali, aký výrobok z mlieka majú v ruke</a:t>
            </a:r>
            <a:br>
              <a:rPr lang="sk-SK" sz="2500" dirty="0">
                <a:solidFill>
                  <a:schemeClr val="bg1"/>
                </a:solidFill>
              </a:rPr>
            </a:br>
            <a:br>
              <a:rPr lang="sk-SK" sz="2000" dirty="0">
                <a:solidFill>
                  <a:schemeClr val="bg1"/>
                </a:solidFill>
              </a:rPr>
            </a:br>
            <a:br>
              <a:rPr lang="sk-SK" sz="2000" dirty="0">
                <a:solidFill>
                  <a:schemeClr val="bg1"/>
                </a:solidFill>
              </a:rPr>
            </a:br>
            <a:br>
              <a:rPr lang="sk-SK" sz="2000" dirty="0">
                <a:solidFill>
                  <a:schemeClr val="bg1"/>
                </a:solidFill>
              </a:rPr>
            </a:br>
            <a:endParaRPr lang="en-US" sz="2000" kern="1200" cap="all" spc="39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00EF711-3817-1CB9-0EA9-B581BA37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481781"/>
            <a:ext cx="6815992" cy="54395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5F315D3-823A-B058-9868-75A6587907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968" y="2872173"/>
            <a:ext cx="1673993" cy="223684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40D1C32-AA1D-E625-3559-3211AE1B61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274" y="2939793"/>
            <a:ext cx="1673993" cy="223684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25A684C-F89B-BB00-BC69-C50D3D1EF1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2277">
            <a:off x="9285700" y="3277342"/>
            <a:ext cx="2368224" cy="3164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5395B9D-2859-8620-8F62-65C41B815D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003" y="1269731"/>
            <a:ext cx="1084311" cy="1448889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C9DABA7B-E9B8-44BB-2FC2-BB07757317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82970">
            <a:off x="5975244" y="4030340"/>
            <a:ext cx="1872135" cy="250160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10A6E51-977D-CBD7-C3B6-111DFF820D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732" y="253037"/>
            <a:ext cx="1845179" cy="2465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C2141946-32F7-0A54-7A3B-66B23B22E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043" y="392820"/>
            <a:ext cx="2189067" cy="2925097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07E06F66-9229-AEF4-C404-04338B4AE24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0FA663D-6B90-0944-2F0B-6D8B8757D2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568" y="616574"/>
            <a:ext cx="1573117" cy="210204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61445A9A-63BC-3B72-2167-410D489F2A5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89" y="5336707"/>
            <a:ext cx="949130" cy="1268256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04592BE6-7766-ECDB-6B53-114D5FB9891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681" y="5326315"/>
            <a:ext cx="956907" cy="12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7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81782"/>
            <a:ext cx="3362354" cy="543950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sk-SK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sk-SK" sz="4400" kern="1200" cap="all" spc="390" baseline="0" dirty="0">
                <a:solidFill>
                  <a:srgbClr val="FFFFFF"/>
                </a:solidFill>
                <a:latin typeface="Mistral" panose="03090702030407020403" pitchFamily="66" charset="0"/>
              </a:rPr>
              <a:t>PRVÁCI</a:t>
            </a:r>
            <a:br>
              <a:rPr lang="sk-SK" sz="34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k-SK" sz="33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</a:t>
            </a:r>
            <a:br>
              <a:rPr lang="sk-SK" sz="3300" cap="all" spc="390" dirty="0">
                <a:solidFill>
                  <a:schemeClr val="bg1"/>
                </a:solidFill>
              </a:rPr>
            </a:br>
            <a:r>
              <a:rPr lang="sk-SK" sz="3300" cap="all" spc="390" dirty="0">
                <a:solidFill>
                  <a:schemeClr val="bg1"/>
                </a:solidFill>
              </a:rPr>
              <a:t>*</a:t>
            </a:r>
            <a:r>
              <a:rPr lang="sk-SK" sz="3300" dirty="0">
                <a:solidFill>
                  <a:schemeClr val="bg1"/>
                </a:solidFill>
              </a:rPr>
              <a:t>pripravili si chutné chlebíčky so syrovou nátierkou</a:t>
            </a:r>
            <a:br>
              <a:rPr lang="sk-SK" sz="3300" dirty="0">
                <a:solidFill>
                  <a:schemeClr val="bg1"/>
                </a:solidFill>
              </a:rPr>
            </a:br>
            <a:br>
              <a:rPr lang="sk-SK" sz="3300" dirty="0">
                <a:solidFill>
                  <a:schemeClr val="bg1"/>
                </a:solidFill>
              </a:rPr>
            </a:br>
            <a:r>
              <a:rPr lang="sk-SK" sz="3300" dirty="0">
                <a:solidFill>
                  <a:schemeClr val="bg1"/>
                </a:solidFill>
              </a:rPr>
              <a:t> * riešili mliečne úlohy</a:t>
            </a:r>
            <a:br>
              <a:rPr lang="sk-SK" sz="3300" dirty="0">
                <a:solidFill>
                  <a:schemeClr val="bg1"/>
                </a:solidFill>
              </a:rPr>
            </a:br>
            <a:br>
              <a:rPr lang="sk-SK" sz="3300" dirty="0">
                <a:solidFill>
                  <a:schemeClr val="bg1"/>
                </a:solidFill>
              </a:rPr>
            </a:br>
            <a:r>
              <a:rPr lang="sk-SK" sz="3300" dirty="0">
                <a:solidFill>
                  <a:schemeClr val="bg1"/>
                </a:solidFill>
              </a:rPr>
              <a:t>* súťažili v pití mlieka</a:t>
            </a:r>
            <a:br>
              <a:rPr lang="sk-SK" sz="2000" dirty="0">
                <a:solidFill>
                  <a:schemeClr val="bg1"/>
                </a:solidFill>
              </a:rPr>
            </a:br>
            <a:br>
              <a:rPr lang="sk-SK" sz="2000" dirty="0">
                <a:solidFill>
                  <a:schemeClr val="bg1"/>
                </a:solidFill>
              </a:rPr>
            </a:br>
            <a:br>
              <a:rPr lang="sk-SK" sz="2000" dirty="0">
                <a:solidFill>
                  <a:schemeClr val="bg1"/>
                </a:solidFill>
              </a:rPr>
            </a:br>
            <a:endParaRPr lang="en-US" sz="2000" kern="1200" cap="all" spc="39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00EF711-3817-1CB9-0EA9-B581BA37A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89" y="481781"/>
            <a:ext cx="6815992" cy="54395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07E06F66-9229-AEF4-C404-04338B4AE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7C934187-676A-737D-4515-957EA53579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951" y="3888731"/>
            <a:ext cx="3440351" cy="2579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12988DE9-BC2E-E8BF-1547-A1878A0CF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984" y="2573690"/>
            <a:ext cx="1918700" cy="143878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9A23E62B-BF03-800C-DE05-0729CA5F9F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278" y="263305"/>
            <a:ext cx="3153535" cy="2364757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844530AE-AFB2-3B8A-839A-F31D8A0C83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810" y="263305"/>
            <a:ext cx="2908874" cy="218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14FA17A7-3835-10B1-2E80-0FB3AC4F3C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371" y="4141569"/>
            <a:ext cx="3103179" cy="2326996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E3A80B62-C412-D7A1-A4C8-3CED85BCDA8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17501">
            <a:off x="7001770" y="2064990"/>
            <a:ext cx="2055645" cy="19879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4409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D8DBCD1-35DB-F053-ED19-BDC44F77B7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932452">
            <a:off x="5654140" y="3429000"/>
            <a:ext cx="2792472" cy="31510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73" y="404446"/>
            <a:ext cx="3401856" cy="54395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4400" dirty="0">
                <a:latin typeface="Monotype Corsiva" pitchFamily="66" charset="0"/>
              </a:rPr>
              <a:t>...    </a:t>
            </a:r>
            <a:r>
              <a:rPr lang="sk-SK" sz="4000" dirty="0">
                <a:solidFill>
                  <a:schemeClr val="bg1"/>
                </a:solidFill>
                <a:latin typeface="Mistral" panose="03090702030407020403" pitchFamily="66" charset="0"/>
              </a:rPr>
              <a:t>DRUHÁCI</a:t>
            </a:r>
            <a:br>
              <a:rPr lang="sk-SK" sz="4400" dirty="0">
                <a:solidFill>
                  <a:schemeClr val="bg1"/>
                </a:solidFill>
              </a:rPr>
            </a:br>
            <a:r>
              <a:rPr lang="sk-SK" sz="4400" dirty="0">
                <a:solidFill>
                  <a:schemeClr val="bg1"/>
                </a:solidFill>
              </a:rPr>
              <a:t> </a:t>
            </a:r>
            <a:r>
              <a:rPr lang="sk-SK" sz="3000" dirty="0">
                <a:solidFill>
                  <a:schemeClr val="bg1"/>
                </a:solidFill>
              </a:rPr>
              <a:t>*spravili si hostinu z </a:t>
            </a:r>
            <a:r>
              <a:rPr lang="sk-SK" sz="3000" dirty="0" err="1">
                <a:solidFill>
                  <a:schemeClr val="bg1"/>
                </a:solidFill>
              </a:rPr>
              <a:t>jednohubiek</a:t>
            </a:r>
            <a:r>
              <a:rPr lang="sk-SK" sz="3000" dirty="0">
                <a:solidFill>
                  <a:schemeClr val="bg1"/>
                </a:solidFill>
              </a:rPr>
              <a:t> a mliečnych výrobkov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* vytvorili </a:t>
            </a:r>
            <a:r>
              <a:rPr lang="sk-SK" sz="3000" dirty="0" err="1">
                <a:solidFill>
                  <a:schemeClr val="bg1"/>
                </a:solidFill>
              </a:rPr>
              <a:t>poster</a:t>
            </a:r>
            <a:r>
              <a:rPr lang="sk-SK" sz="3000" dirty="0">
                <a:solidFill>
                  <a:schemeClr val="bg1"/>
                </a:solidFill>
              </a:rPr>
              <a:t> – „Kravičky idú na pašu“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* venovali sa mliečnej matematike</a:t>
            </a:r>
            <a:r>
              <a:rPr lang="sk-SK" sz="4400" dirty="0">
                <a:latin typeface="Monotype Corsiva" pitchFamily="66" charset="0"/>
              </a:rPr>
              <a:t>	</a:t>
            </a:r>
            <a:endParaRPr lang="en-US" sz="4400" kern="1200" cap="all" spc="39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AC921D8-30CF-C357-D9A8-BBBEE04058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BD2E898-0AB3-B856-018D-7C185BD39C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746" y="277963"/>
            <a:ext cx="2571321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1E5022F-03BB-EAD8-BBC6-C7EAB7729B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387" y="334632"/>
            <a:ext cx="1907106" cy="2543232"/>
          </a:xfrm>
          <a:prstGeom prst="rect">
            <a:avLst/>
          </a:prstGeom>
        </p:spPr>
      </p:pic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0961FDE-6884-58CE-B116-805608060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4551" y="1538618"/>
            <a:ext cx="3118357" cy="498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047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88218"/>
            <a:ext cx="2988265" cy="55330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3000" dirty="0">
                <a:solidFill>
                  <a:schemeClr val="bg1"/>
                </a:solidFill>
              </a:rPr>
              <a:t>         </a:t>
            </a:r>
            <a:r>
              <a:rPr lang="sk-SK" sz="4000" dirty="0">
                <a:solidFill>
                  <a:schemeClr val="bg1"/>
                </a:solidFill>
                <a:latin typeface="Mistral" panose="03090702030407020403" pitchFamily="66" charset="0"/>
              </a:rPr>
              <a:t>TRETIACI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 *zapisovali si obľúbené jedlá a vyberali z nich zdravé a nezdravé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* zakresľovali kravičku do štvorcovej siete</a:t>
            </a:r>
            <a:endParaRPr lang="en-US" sz="3000" kern="1200" cap="all" spc="39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68BE531B-6368-3342-0FBD-DE5048EC1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84164">
            <a:off x="8573519" y="570795"/>
            <a:ext cx="2980979" cy="26650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5A212ED2-C06C-1FFA-C266-5ABFED1D36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B01C8313-FBD1-C0BF-C667-9224F4E182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764" y="3375397"/>
            <a:ext cx="4330204" cy="324711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5CEC285-D13C-4B5A-7B7E-E2490BBFD7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581" y="3475095"/>
            <a:ext cx="2341518" cy="31203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E41FB82-DE32-6746-A025-A76D0ACEDF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754" y="211096"/>
            <a:ext cx="4070926" cy="3052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362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88218"/>
            <a:ext cx="2988265" cy="49920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3000" dirty="0">
                <a:solidFill>
                  <a:schemeClr val="bg1"/>
                </a:solidFill>
              </a:rPr>
              <a:t>       </a:t>
            </a:r>
            <a:r>
              <a:rPr lang="sk-SK" sz="4000" dirty="0">
                <a:solidFill>
                  <a:schemeClr val="bg1"/>
                </a:solidFill>
              </a:rPr>
              <a:t> </a:t>
            </a:r>
            <a:r>
              <a:rPr lang="sk-SK" sz="4000" dirty="0">
                <a:solidFill>
                  <a:schemeClr val="bg1"/>
                </a:solidFill>
                <a:latin typeface="Mistral" panose="03090702030407020403" pitchFamily="66" charset="0"/>
              </a:rPr>
              <a:t>TRETIACI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 *</a:t>
            </a:r>
            <a:r>
              <a:rPr lang="sk-SK" sz="3000" b="0" i="0" dirty="0">
                <a:solidFill>
                  <a:schemeClr val="bg1"/>
                </a:solidFill>
                <a:effectLst/>
                <a:latin typeface="+mn-lt"/>
              </a:rPr>
              <a:t>spravili si prehliadku a ochutnávku mliečnych výrobkov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* dojili „Kravičku- Rukavičku“</a:t>
            </a:r>
            <a:endParaRPr lang="en-US" sz="3000" kern="1200" cap="all" spc="39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A212ED2-C06C-1FFA-C266-5ABFED1D36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148D274-F92F-042B-AC60-2E60E64150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196" y="239615"/>
            <a:ext cx="2023331" cy="269822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CADF3F7F-E3DD-463D-EBE2-140DEA6609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201" y="127077"/>
            <a:ext cx="1729776" cy="2306753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45C5B50C-8840-01B6-CC04-EC9D50C8E4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713" y="3300364"/>
            <a:ext cx="2393623" cy="3192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A0A9AE49-111F-EA53-586E-397A592F21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357" y="3907382"/>
            <a:ext cx="1869798" cy="249348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F505BACD-6E34-3223-D813-963AF19862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580" y="239615"/>
            <a:ext cx="2047545" cy="2730516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B70A3681-5A49-9452-E82C-03A25DED10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2823">
            <a:off x="8972352" y="2834215"/>
            <a:ext cx="2586669" cy="3457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1B5898B0-17FB-FA16-031C-284F76B1FF9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131" y="1588727"/>
            <a:ext cx="1641687" cy="21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7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B93D4A-FECF-1ECE-20B4-1C0BF2EC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88218"/>
            <a:ext cx="2988265" cy="4518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3000" dirty="0">
                <a:solidFill>
                  <a:schemeClr val="bg1"/>
                </a:solidFill>
              </a:rPr>
              <a:t>          </a:t>
            </a:r>
            <a:r>
              <a:rPr lang="sk-SK" sz="4000" dirty="0">
                <a:solidFill>
                  <a:schemeClr val="bg1"/>
                </a:solidFill>
                <a:latin typeface="Mistral" panose="03090702030407020403" pitchFamily="66" charset="0"/>
              </a:rPr>
              <a:t>ŠTVRTÁCI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r>
              <a:rPr lang="sk-SK" sz="3000" dirty="0">
                <a:solidFill>
                  <a:schemeClr val="bg1"/>
                </a:solidFill>
              </a:rPr>
              <a:t> *pripravili  a pochutnali si na bryndzovej nátierke </a:t>
            </a:r>
            <a:br>
              <a:rPr lang="sk-SK" sz="3000" dirty="0">
                <a:solidFill>
                  <a:schemeClr val="bg1"/>
                </a:solidFill>
              </a:rPr>
            </a:br>
            <a:br>
              <a:rPr lang="sk-SK" sz="3000" dirty="0">
                <a:solidFill>
                  <a:schemeClr val="bg1"/>
                </a:solidFill>
              </a:rPr>
            </a:br>
            <a:endParaRPr lang="en-US" sz="3000" kern="1200" cap="all" spc="39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3BC7D7FE-2DF8-CCD5-E0D5-5E8BD524C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943" y="521110"/>
            <a:ext cx="3264853" cy="2448232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251A13E-3EA4-D75F-CE71-39D5248AF3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01" y="5380245"/>
            <a:ext cx="1936955" cy="10895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637956D-54D6-10A4-F2B0-906B99BFEF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1937">
            <a:off x="6312729" y="2447680"/>
            <a:ext cx="5084815" cy="3812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7711744D-6DD7-ED8D-A044-27AB842D77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943" y="3529781"/>
            <a:ext cx="2104981" cy="28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445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a">
  <a:themeElements>
    <a:clrScheme name="Metropol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TM03457491[[fn=Metropola]]</Template>
  <TotalTime>595</TotalTime>
  <Words>539</Words>
  <Application>Microsoft Office PowerPoint</Application>
  <PresentationFormat>Širokouhlá</PresentationFormat>
  <Paragraphs>55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6" baseType="lpstr">
      <vt:lpstr>Arial</vt:lpstr>
      <vt:lpstr>Calibri Light</vt:lpstr>
      <vt:lpstr>Mistral</vt:lpstr>
      <vt:lpstr>Monotype Corsiva</vt:lpstr>
      <vt:lpstr>Wingdings</vt:lpstr>
      <vt:lpstr>Metropola</vt:lpstr>
      <vt:lpstr>   Mlieko  a  my</vt:lpstr>
      <vt:lpstr>v hlavnej úlohe:          mlieko    (a výrobky z neho)                 </vt:lpstr>
      <vt:lpstr>Pri príležitosti Dňa mlieka sme na našej škole  zorganizovali tieto mliečne aktivity:</vt:lpstr>
      <vt:lpstr>     prvÁci       *na desiatu si priniesli mliečne výrobky a aj si na nich pochutili               * hádali, aký výrobok z mlieka majú v ruke    </vt:lpstr>
      <vt:lpstr>     PRVÁCI       *pripravili si chutné chlebíčky so syrovou nátierkou   * riešili mliečne úlohy  * súťažili v pití mlieka   </vt:lpstr>
      <vt:lpstr>...    DRUHÁCI  *spravili si hostinu z jednohubiek a mliečnych výrobkov  * vytvorili poster – „Kravičky idú na pašu“  * venovali sa mliečnej matematike </vt:lpstr>
      <vt:lpstr>         TRETIACI   *zapisovali si obľúbené jedlá a vyberali z nich zdravé a nezdravé  * zakresľovali kravičku do štvorcovej siete</vt:lpstr>
      <vt:lpstr>        TRETIACI   *spravili si prehliadku a ochutnávku mliečnych výrobkov  * dojili „Kravičku- Rukavičku“</vt:lpstr>
      <vt:lpstr>          ŠTVRTÁCI   *pripravili  a pochutnali si na bryndzovej nátierke   </vt:lpstr>
      <vt:lpstr>          ŠTVRTÁCI    * pracovali s textom na tému zdravé a nezdravé potraviny  * vytvorili poster – potravinová pyramída </vt:lpstr>
      <vt:lpstr>    PIATaci  * navštívili miestnu Ekofarmu a oboznámili sa s chovom kráv a spracovaním mlieka </vt:lpstr>
      <vt:lpstr>   Šiestaci  *pochutnali si na  mliečnej desiate  *lúštili tajničku a hlavolamy na „mliečne“ témy</vt:lpstr>
      <vt:lpstr>   SIedmaci  *piekli smotanové  wafle   * pripravili vajíčkovú nátierku</vt:lpstr>
      <vt:lpstr>    ÔsMaci  * pripravili pohostenie – chlebíčky so syrovo-cesnakovou a vajíčkovou nátierkou  * spoznali proces spracovania mlieka  * miešali mliečny kokteil </vt:lpstr>
      <vt:lpstr> Deviataci  * pripravili jednohubky s  cesnakovou nátierkou doplnené krásne naaranžovaným ovocím </vt:lpstr>
      <vt:lpstr>   Špeciálne     triedy  * uvarili si puding  * zhotovili čelenky z papiera </vt:lpstr>
      <vt:lpstr>   Špeciálne     triedy   * skladali kravičku-  skladačku i krabičku  * zahrali sa „mliečne pexeso“ </vt:lpstr>
      <vt:lpstr>    Špeciálne       triedy  * pochutnali si na mliečnej desiate  * pripravili tvarohovo-smotanový vanilkový krém   * naučili sa robiť syrovú  a bryndzovú nátierku </vt:lpstr>
      <vt:lpstr>     Krúžok      „MALÁ   KUCHÁRKA“  * pudingová      party </vt:lpstr>
      <vt:lpstr>   Mliečny      kvíz  * zástupcovia jednotlivých tried I. stupňa odpovedali na kvízové otázky na tému mlieko a mliečne výrobky  - spojené s ochutnávkou mliečnych výrobkov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Kvetoslava Gregušková</dc:creator>
  <cp:lastModifiedBy>Kvetoslava Gregušková</cp:lastModifiedBy>
  <cp:revision>15</cp:revision>
  <dcterms:created xsi:type="dcterms:W3CDTF">2024-10-20T17:57:53Z</dcterms:created>
  <dcterms:modified xsi:type="dcterms:W3CDTF">2024-10-23T19:54:11Z</dcterms:modified>
</cp:coreProperties>
</file>